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153D30-1E4F-4E14-8C88-38F0846F099D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3D0DA8-A4EB-4DDE-B8B0-C77FAFC532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DIDLS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664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 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Word order</a:t>
            </a:r>
            <a:r>
              <a:rPr lang="en-US" dirty="0" smtClean="0"/>
              <a:t>:  word at the end emphasizes what is important (periodic)</a:t>
            </a:r>
          </a:p>
          <a:p>
            <a:r>
              <a:rPr lang="en-US" dirty="0" smtClean="0"/>
              <a:t>Important word at beginning of sentences (loose)</a:t>
            </a:r>
          </a:p>
          <a:p>
            <a:r>
              <a:rPr lang="en-US" dirty="0" smtClean="0"/>
              <a:t>Ex:  John brought flowers.</a:t>
            </a:r>
          </a:p>
          <a:p>
            <a:r>
              <a:rPr lang="en-US" dirty="0"/>
              <a:t> </a:t>
            </a:r>
            <a:r>
              <a:rPr lang="en-US" dirty="0" smtClean="0"/>
              <a:t>      Flowers were brought by John.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Short sentences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   Intense, immediate, quickens the   	pace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u="sng" dirty="0" smtClean="0"/>
              <a:t>Long Sentences</a:t>
            </a:r>
            <a:r>
              <a:rPr lang="en-US" dirty="0" smtClean="0"/>
              <a:t>:  creates a distance  		between reader and story.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Spoken by character = thoughtful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Placement of adjectives:</a:t>
            </a:r>
          </a:p>
          <a:p>
            <a:r>
              <a:rPr lang="en-US" dirty="0"/>
              <a:t> </a:t>
            </a:r>
            <a:r>
              <a:rPr lang="en-US" dirty="0" smtClean="0"/>
              <a:t>A noun before adjective – ANASTROPHE – adds weight to adjective.  An adjective first isn’t as strong.</a:t>
            </a:r>
          </a:p>
          <a:p>
            <a:endParaRPr lang="en-US" dirty="0"/>
          </a:p>
          <a:p>
            <a:r>
              <a:rPr lang="en-US" u="sng" dirty="0" smtClean="0"/>
              <a:t>The 3 Ps</a:t>
            </a:r>
            <a:r>
              <a:rPr lang="en-US" dirty="0" smtClean="0"/>
              <a:t>:  prominence (placement)</a:t>
            </a:r>
          </a:p>
          <a:p>
            <a:pPr marL="82296" indent="0">
              <a:buNone/>
            </a:pPr>
            <a:r>
              <a:rPr lang="en-US" dirty="0" smtClean="0"/>
              <a:t>                    position (where is idea)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pace (fast or slow)</a:t>
            </a:r>
          </a:p>
        </p:txBody>
      </p:sp>
    </p:spTree>
    <p:extLst>
      <p:ext uri="{BB962C8B-B14F-4D97-AF65-F5344CB8AC3E}">
        <p14:creationId xmlns:p14="http://schemas.microsoft.com/office/powerpoint/2010/main" val="26562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 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sentences are used?</a:t>
            </a:r>
          </a:p>
          <a:p>
            <a:r>
              <a:rPr lang="en-US" dirty="0" smtClean="0"/>
              <a:t>Simple, compound, complex, compound-complex</a:t>
            </a:r>
          </a:p>
          <a:p>
            <a:r>
              <a:rPr lang="en-US" dirty="0" smtClean="0"/>
              <a:t>Declarative, imperative, interrogative, exclamatory</a:t>
            </a:r>
          </a:p>
          <a:p>
            <a:r>
              <a:rPr lang="en-US" dirty="0" smtClean="0"/>
              <a:t>Periodic:  meaning is reached at end of sentence.</a:t>
            </a:r>
          </a:p>
          <a:p>
            <a:r>
              <a:rPr lang="en-US" dirty="0" smtClean="0"/>
              <a:t>Loose:  meaning is understood at any point in the sentence.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00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Ellipses:     trailing off, dream like state</a:t>
            </a:r>
          </a:p>
          <a:p>
            <a:r>
              <a:rPr lang="en-US" dirty="0" smtClean="0"/>
              <a:t>Dash:         interruption of thought</a:t>
            </a:r>
          </a:p>
          <a:p>
            <a:r>
              <a:rPr lang="en-US" dirty="0" smtClean="0"/>
              <a:t>Semicolon: piling up details, equal</a:t>
            </a:r>
          </a:p>
          <a:p>
            <a:r>
              <a:rPr lang="en-US" dirty="0" smtClean="0"/>
              <a:t>Colon:        list, a result</a:t>
            </a:r>
          </a:p>
          <a:p>
            <a:r>
              <a:rPr lang="en-US" dirty="0" smtClean="0"/>
              <a:t>Italics:        emphasis</a:t>
            </a:r>
          </a:p>
          <a:p>
            <a:r>
              <a:rPr lang="en-US" dirty="0" smtClean="0"/>
              <a:t>Capitalization: emphasis</a:t>
            </a:r>
          </a:p>
          <a:p>
            <a:r>
              <a:rPr lang="en-US" dirty="0" smtClean="0"/>
              <a:t>Exclamation:  emotion/emphasis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Shift: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attitude about the topic can change by the end of a passage.</a:t>
            </a:r>
          </a:p>
          <a:p>
            <a:endParaRPr lang="en-US" dirty="0"/>
          </a:p>
          <a:p>
            <a:r>
              <a:rPr lang="en-US" dirty="0" smtClean="0"/>
              <a:t>Key words to look for:  but, although, however, nevertheless</a:t>
            </a:r>
          </a:p>
          <a:p>
            <a:r>
              <a:rPr lang="en-US" dirty="0" smtClean="0"/>
              <a:t>Change in line length</a:t>
            </a:r>
          </a:p>
          <a:p>
            <a:r>
              <a:rPr lang="en-US" dirty="0" smtClean="0"/>
              <a:t>Paragraph division</a:t>
            </a:r>
          </a:p>
          <a:p>
            <a:r>
              <a:rPr lang="en-US" dirty="0" smtClean="0"/>
              <a:t>Punctuation (dashes, periods, colon)</a:t>
            </a:r>
          </a:p>
          <a:p>
            <a:r>
              <a:rPr lang="en-US" dirty="0" smtClean="0"/>
              <a:t>Sharp contrast in 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FOR 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IS THE SPEAKER’S ATTITUDE TOWARD A CHARACTER, PLACE, OR THING?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YOU WILL </a:t>
            </a:r>
            <a:r>
              <a:rPr lang="en-US" smtClean="0"/>
              <a:t>USE </a:t>
            </a:r>
            <a:r>
              <a:rPr lang="en-US" b="1" u="sng" smtClean="0">
                <a:solidFill>
                  <a:srgbClr val="FF0000"/>
                </a:solidFill>
              </a:rPr>
              <a:t>D.I.D.L.S</a:t>
            </a:r>
            <a:r>
              <a:rPr lang="en-US" smtClean="0"/>
              <a:t> </a:t>
            </a:r>
            <a:r>
              <a:rPr lang="en-US" dirty="0" smtClean="0"/>
              <a:t>TO HELP YOU WITH YOUR ANALYSIS.</a:t>
            </a:r>
          </a:p>
          <a:p>
            <a:pPr lvl="1"/>
            <a:r>
              <a:rPr lang="en-US" dirty="0" smtClean="0"/>
              <a:t>Use </a:t>
            </a:r>
            <a:r>
              <a:rPr lang="en-US" b="1" i="1" dirty="0" smtClean="0"/>
              <a:t>diction</a:t>
            </a:r>
            <a:r>
              <a:rPr lang="en-US" dirty="0" smtClean="0"/>
              <a:t> to find tone.  Use </a:t>
            </a:r>
            <a:r>
              <a:rPr lang="en-US" b="1" i="1" dirty="0" smtClean="0"/>
              <a:t>imagery</a:t>
            </a:r>
            <a:r>
              <a:rPr lang="en-US" dirty="0" smtClean="0"/>
              <a:t>, </a:t>
            </a:r>
            <a:r>
              <a:rPr lang="en-US" b="1" i="1" dirty="0" smtClean="0"/>
              <a:t>details, language and syntax </a:t>
            </a:r>
            <a:r>
              <a:rPr lang="en-US" dirty="0" smtClean="0"/>
              <a:t>to support tone.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DICTION:  	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Adjectives, nouns, verbs, adverbs, negative words, positive words, synonyms, contrast.  </a:t>
            </a:r>
          </a:p>
          <a:p>
            <a:pPr lvl="1"/>
            <a:r>
              <a:rPr lang="en-US" dirty="0" smtClean="0"/>
              <a:t>Colloquial (slang)</a:t>
            </a:r>
          </a:p>
          <a:p>
            <a:pPr lvl="1"/>
            <a:r>
              <a:rPr lang="en-US" dirty="0" smtClean="0"/>
              <a:t>Informal (conversational)</a:t>
            </a:r>
          </a:p>
          <a:p>
            <a:pPr lvl="1"/>
            <a:r>
              <a:rPr lang="en-US" dirty="0" smtClean="0"/>
              <a:t>Formal (literary)</a:t>
            </a:r>
          </a:p>
          <a:p>
            <a:pPr lvl="1"/>
            <a:r>
              <a:rPr lang="en-US" dirty="0" smtClean="0"/>
              <a:t>Connotative (suggested/association)</a:t>
            </a:r>
          </a:p>
          <a:p>
            <a:pPr lvl="1"/>
            <a:r>
              <a:rPr lang="en-US" dirty="0" smtClean="0"/>
              <a:t>Denotative ( exact meaning)</a:t>
            </a:r>
          </a:p>
          <a:p>
            <a:pPr lvl="1"/>
            <a:r>
              <a:rPr lang="en-US" dirty="0" smtClean="0"/>
              <a:t>Euphonious (pleasant sounding)</a:t>
            </a:r>
          </a:p>
          <a:p>
            <a:pPr lvl="1"/>
            <a:r>
              <a:rPr lang="en-US" dirty="0" smtClean="0"/>
              <a:t>Cacophonous (harsh sounding)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7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can be </a:t>
            </a:r>
            <a:r>
              <a:rPr lang="en-US" b="1" i="1" dirty="0" smtClean="0"/>
              <a:t>concrete</a:t>
            </a:r>
            <a:r>
              <a:rPr lang="en-US" dirty="0" smtClean="0"/>
              <a:t> (specific) or </a:t>
            </a:r>
            <a:r>
              <a:rPr lang="en-US" b="1" i="1" dirty="0" smtClean="0"/>
              <a:t>abstract </a:t>
            </a:r>
            <a:r>
              <a:rPr lang="en-US" i="1" dirty="0" smtClean="0"/>
              <a:t>(general)</a:t>
            </a:r>
          </a:p>
          <a:p>
            <a:r>
              <a:rPr lang="en-US" i="1" dirty="0" smtClean="0"/>
              <a:t>General:  “cat”, “car”</a:t>
            </a:r>
          </a:p>
          <a:p>
            <a:r>
              <a:rPr lang="en-US" i="1" dirty="0" smtClean="0"/>
              <a:t>Specific:  “Siamese cat”, “corvette”</a:t>
            </a:r>
          </a:p>
          <a:p>
            <a:endParaRPr lang="en-US" i="1" dirty="0"/>
          </a:p>
          <a:p>
            <a:r>
              <a:rPr lang="en-US" i="1" dirty="0" smtClean="0"/>
              <a:t>The general, abstract words help move the pace quickly; concrete words show us more.</a:t>
            </a:r>
          </a:p>
          <a:p>
            <a:endParaRPr lang="en-US" b="1" i="1" dirty="0"/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25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was unintelligent.  (</a:t>
            </a:r>
            <a:r>
              <a:rPr lang="en-US" sz="2800" dirty="0" smtClean="0"/>
              <a:t>neutra</a:t>
            </a:r>
            <a:r>
              <a:rPr lang="en-US" dirty="0" smtClean="0"/>
              <a:t>l)</a:t>
            </a:r>
          </a:p>
          <a:p>
            <a:r>
              <a:rPr lang="en-US" dirty="0" smtClean="0"/>
              <a:t>Bill was a </a:t>
            </a:r>
            <a:r>
              <a:rPr lang="en-US" dirty="0" err="1" smtClean="0"/>
              <a:t>zipperhead</a:t>
            </a:r>
            <a:r>
              <a:rPr lang="en-US" dirty="0" smtClean="0"/>
              <a:t>.  (lower IQ)</a:t>
            </a:r>
          </a:p>
          <a:p>
            <a:endParaRPr lang="en-US" dirty="0"/>
          </a:p>
          <a:p>
            <a:r>
              <a:rPr lang="en-US" dirty="0" smtClean="0"/>
              <a:t>Ask yourself:  Why did the author chose that word?  What is it’s connotation?  </a:t>
            </a:r>
          </a:p>
          <a:p>
            <a:endParaRPr lang="en-US" dirty="0"/>
          </a:p>
          <a:p>
            <a:r>
              <a:rPr lang="en-US" dirty="0" smtClean="0"/>
              <a:t>Think word association chart!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IMAGERY:  Appeals to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Imagery makes the passage feel “real” to the audience.</a:t>
            </a:r>
          </a:p>
          <a:p>
            <a:endParaRPr lang="en-US" dirty="0"/>
          </a:p>
          <a:p>
            <a:r>
              <a:rPr lang="en-US" dirty="0" smtClean="0"/>
              <a:t>Example:  The pond water, warm as a bath…</a:t>
            </a:r>
          </a:p>
          <a:p>
            <a:r>
              <a:rPr lang="en-US" dirty="0" smtClean="0"/>
              <a:t>  The pond water, like a boiling pot…</a:t>
            </a:r>
          </a:p>
          <a:p>
            <a:endParaRPr lang="en-US" dirty="0"/>
          </a:p>
          <a:p>
            <a:r>
              <a:rPr lang="en-US" dirty="0" smtClean="0"/>
              <a:t>What is the difference in attitude?</a:t>
            </a:r>
          </a:p>
        </p:txBody>
      </p:sp>
    </p:spTree>
    <p:extLst>
      <p:ext uri="{BB962C8B-B14F-4D97-AF65-F5344CB8AC3E}">
        <p14:creationId xmlns:p14="http://schemas.microsoft.com/office/powerpoint/2010/main" val="16976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Alliteration:</a:t>
            </a:r>
            <a:r>
              <a:rPr lang="en-US" sz="2800" dirty="0" smtClean="0"/>
              <a:t> repetition of the same or similar consonant sounds in words that are close together</a:t>
            </a:r>
            <a:endParaRPr lang="en-US" sz="2800" u="sng" dirty="0" smtClean="0"/>
          </a:p>
          <a:p>
            <a:r>
              <a:rPr lang="en-US" sz="2800" u="sng" dirty="0" err="1" smtClean="0"/>
              <a:t>Assonnance</a:t>
            </a:r>
            <a:r>
              <a:rPr lang="en-US" sz="2800" dirty="0" smtClean="0"/>
              <a:t>: Moths cough and drop wings.</a:t>
            </a:r>
          </a:p>
          <a:p>
            <a:r>
              <a:rPr lang="en-US" sz="2800" u="sng" dirty="0" smtClean="0"/>
              <a:t>Consonance</a:t>
            </a:r>
            <a:r>
              <a:rPr lang="en-US" sz="2800" dirty="0" smtClean="0"/>
              <a:t>: The man has kin in Spain.</a:t>
            </a:r>
          </a:p>
          <a:p>
            <a:r>
              <a:rPr lang="en-US" sz="2800" dirty="0" smtClean="0"/>
              <a:t>Simile, metaphor ,hyperbole, personification, pun, symbol, oxymoron.</a:t>
            </a:r>
          </a:p>
          <a:p>
            <a:endParaRPr lang="en-US" sz="2800" dirty="0"/>
          </a:p>
          <a:p>
            <a:r>
              <a:rPr lang="en-US" sz="2800" dirty="0" smtClean="0"/>
              <a:t>What types of images are used?  What does the author focus on in that image?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are not images as they do not have a strong sensory appeal.</a:t>
            </a:r>
          </a:p>
          <a:p>
            <a:endParaRPr lang="en-US" dirty="0"/>
          </a:p>
          <a:p>
            <a:r>
              <a:rPr lang="en-US" dirty="0" smtClean="0"/>
              <a:t>Examples:  the peeling paint, old hat</a:t>
            </a:r>
          </a:p>
          <a:p>
            <a:endParaRPr lang="en-US" dirty="0"/>
          </a:p>
          <a:p>
            <a:r>
              <a:rPr lang="en-US" dirty="0" smtClean="0"/>
              <a:t>Ask what details the author chose to include or exclude?  What do they imply? What connotations does this have?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Language: look at entire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Formal:  long, technical, unusual</a:t>
            </a:r>
          </a:p>
          <a:p>
            <a:r>
              <a:rPr lang="en-US" dirty="0" smtClean="0"/>
              <a:t>Informal:  slang</a:t>
            </a:r>
          </a:p>
          <a:p>
            <a:r>
              <a:rPr lang="en-US" dirty="0" smtClean="0"/>
              <a:t>Conversational</a:t>
            </a:r>
          </a:p>
          <a:p>
            <a:endParaRPr lang="en-US" dirty="0"/>
          </a:p>
          <a:p>
            <a:r>
              <a:rPr lang="en-US" dirty="0" smtClean="0"/>
              <a:t>What is the impression?  Does it reflect education? A profession? Is it plain? Clear?  Figurative?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</TotalTime>
  <Words>616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Literary Analysis</vt:lpstr>
      <vt:lpstr>ANALYZING FOR TONE</vt:lpstr>
      <vt:lpstr>DICTION:   Word Choice</vt:lpstr>
      <vt:lpstr>DICTION:</vt:lpstr>
      <vt:lpstr>DICTION:</vt:lpstr>
      <vt:lpstr>IMAGERY:  Appeals to senses</vt:lpstr>
      <vt:lpstr>Imagery:  </vt:lpstr>
      <vt:lpstr>DETAILS: facts</vt:lpstr>
      <vt:lpstr>Language: look at entire passage</vt:lpstr>
      <vt:lpstr>Syntax:  Sentence structure</vt:lpstr>
      <vt:lpstr>Syntax:</vt:lpstr>
      <vt:lpstr>Syntax:</vt:lpstr>
      <vt:lpstr>Syntax:  Sentence types</vt:lpstr>
      <vt:lpstr>Syntax:  Punctuation</vt:lpstr>
      <vt:lpstr>Tone Shift:</vt:lpstr>
    </vt:vector>
  </TitlesOfParts>
  <Company>CFISD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</dc:title>
  <dc:creator>ROCHELLE HILL</dc:creator>
  <cp:lastModifiedBy>AMY TOLIVER</cp:lastModifiedBy>
  <cp:revision>13</cp:revision>
  <dcterms:created xsi:type="dcterms:W3CDTF">2014-04-08T14:41:34Z</dcterms:created>
  <dcterms:modified xsi:type="dcterms:W3CDTF">2014-04-09T14:32:54Z</dcterms:modified>
</cp:coreProperties>
</file>